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90" r:id="rId4"/>
    <p:sldId id="258" r:id="rId5"/>
  </p:sldIdLst>
  <p:sldSz cx="12192000" cy="6858000"/>
  <p:notesSz cx="9928225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655025" y="509825"/>
            <a:ext cx="6619125" cy="25491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92800" y="3228875"/>
            <a:ext cx="7942575" cy="30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92800" y="3228875"/>
            <a:ext cx="7942575" cy="30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992800" y="3228875"/>
            <a:ext cx="7942575" cy="30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92800" y="3228875"/>
            <a:ext cx="7942575" cy="30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9022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92800" y="3228875"/>
            <a:ext cx="7942575" cy="30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ol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i text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vertical i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i objecte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çalera de la secció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cte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més títo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ingut amb l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tge amb l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533054" y="1394234"/>
            <a:ext cx="9144000" cy="389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4800"/>
              <a:buFont typeface="Arial"/>
              <a:buNone/>
            </a:pPr>
            <a:r>
              <a:rPr lang="ca-ES" sz="4800" b="0" i="0" u="none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Tribunals de TFG/TFM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4800"/>
              <a:buFont typeface="Arial"/>
              <a:buNone/>
            </a:pP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Arial"/>
              <a:buNone/>
            </a:pPr>
            <a:r>
              <a:rPr lang="ca-ES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a-ES" dirty="0" smtClean="0">
                <a:solidFill>
                  <a:srgbClr val="2E75B5"/>
                </a:solidFill>
              </a:rPr>
              <a:t>17 de maig </a:t>
            </a:r>
            <a:r>
              <a:rPr lang="ca-ES" sz="2400" b="0" i="0" u="none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ca-ES" sz="24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2018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Shape 85" descr="Universitat Politècnica de Catalunya. BarcelonaTech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486" y="282884"/>
            <a:ext cx="2732603" cy="4051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524004" y="1394221"/>
            <a:ext cx="9144000" cy="3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ca-ES" sz="3600" b="1" i="0" u="none" strike="noStrike" cap="none" dirty="0">
                <a:solidFill>
                  <a:srgbClr val="2E75B5"/>
                </a:solidFill>
              </a:rPr>
              <a:t>Índex</a:t>
            </a:r>
            <a:endParaRPr sz="3600" b="1" i="0" u="none" strike="noStrike" cap="none" dirty="0">
              <a:solidFill>
                <a:srgbClr val="2E75B5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000"/>
            </a:pPr>
            <a:endParaRPr sz="3000" dirty="0">
              <a:solidFill>
                <a:srgbClr val="FFD966"/>
              </a:solidFill>
            </a:endParaRPr>
          </a:p>
          <a:p>
            <a:pPr marL="342900" lvl="0" indent="-381000" algn="l" rtl="0"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000"/>
              <a:buFont typeface="Arial"/>
              <a:buChar char="-"/>
            </a:pPr>
            <a:r>
              <a:rPr lang="ca-ES" sz="3000" dirty="0" smtClean="0">
                <a:solidFill>
                  <a:srgbClr val="2E75B5"/>
                </a:solidFill>
              </a:rPr>
              <a:t>Millores de gestió</a:t>
            </a:r>
            <a:endParaRPr sz="3000" dirty="0">
              <a:solidFill>
                <a:srgbClr val="2E75B5"/>
              </a:solidFill>
            </a:endParaRPr>
          </a:p>
          <a:p>
            <a:pPr marL="3429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000"/>
              <a:buFont typeface="Arial"/>
              <a:buChar char="-"/>
            </a:pPr>
            <a:r>
              <a:rPr lang="ca-ES" sz="3000" dirty="0" smtClean="0">
                <a:solidFill>
                  <a:srgbClr val="2E75B5"/>
                </a:solidFill>
              </a:rPr>
              <a:t>Proposta</a:t>
            </a:r>
          </a:p>
          <a:p>
            <a:pPr marL="3429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000"/>
              <a:buFont typeface="Arial"/>
              <a:buChar char="-"/>
            </a:pPr>
            <a:r>
              <a:rPr lang="ca-ES" sz="3000" dirty="0" smtClean="0">
                <a:solidFill>
                  <a:srgbClr val="2E75B5"/>
                </a:solidFill>
              </a:rPr>
              <a:t>Torn obert de paraula</a:t>
            </a:r>
            <a:endParaRPr sz="3000" dirty="0">
              <a:solidFill>
                <a:schemeClr val="accent4"/>
              </a:solidFill>
            </a:endParaRPr>
          </a:p>
          <a:p>
            <a:pPr marL="342900" marR="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Shape 92" descr="Universitat Politècnica de Catalunya. BarcelonaTech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486" y="282884"/>
            <a:ext cx="2732603" cy="40517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126749" y="5610886"/>
            <a:ext cx="11298724" cy="769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30"/>
              <a:buFont typeface="Calibri"/>
              <a:buNone/>
            </a:pPr>
            <a:endParaRPr sz="2730" b="0" i="0" u="sng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98"/>
          <p:cNvSpPr txBox="1">
            <a:spLocks/>
          </p:cNvSpPr>
          <p:nvPr/>
        </p:nvSpPr>
        <p:spPr>
          <a:xfrm>
            <a:off x="466486" y="282882"/>
            <a:ext cx="11409913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buClr>
                <a:srgbClr val="2E75B5"/>
              </a:buClr>
              <a:buSzPts val="2520"/>
            </a:pPr>
            <a:r>
              <a:rPr lang="ca-ES" sz="2520" u="sng" dirty="0" smtClean="0">
                <a:solidFill>
                  <a:srgbClr val="2E75B5"/>
                </a:solidFill>
              </a:rPr>
              <a:t>		        								Índex</a:t>
            </a:r>
            <a:endParaRPr lang="ca-ES" sz="2400" b="1" dirty="0">
              <a:solidFill>
                <a:srgbClr val="2E75B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66486" y="282882"/>
            <a:ext cx="11409913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520"/>
              <a:buFont typeface="Calibri"/>
              <a:buNone/>
            </a:pPr>
            <a:r>
              <a:rPr lang="ca-ES" sz="2520" b="0" i="0" u="sng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		        			</a:t>
            </a:r>
            <a:r>
              <a:rPr lang="ca-ES" sz="2520" b="0" i="0" u="sng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ca-ES" sz="2520" b="0" i="0" u="sng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	Millores de </a:t>
            </a:r>
            <a:r>
              <a:rPr lang="ca-ES" sz="2520" b="0" i="0" u="sng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gestió</a:t>
            </a:r>
            <a:endParaRPr sz="2400" b="1" i="0" strike="noStrike" cap="none" dirty="0">
              <a:solidFill>
                <a:srgbClr val="2E75B5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533050" y="1394224"/>
            <a:ext cx="9144000" cy="42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a-ES" dirty="0" smtClean="0">
                <a:solidFill>
                  <a:srgbClr val="0070C0"/>
                </a:solidFill>
              </a:rPr>
              <a:t>Presentació de TFG/TFM amb dos membres</a:t>
            </a:r>
          </a:p>
          <a:p>
            <a:pPr lvl="0" indent="-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a-ES" dirty="0" smtClean="0">
                <a:solidFill>
                  <a:srgbClr val="0070C0"/>
                </a:solidFill>
              </a:rPr>
              <a:t>Gestió de baixes</a:t>
            </a:r>
          </a:p>
          <a:p>
            <a:pPr lvl="0" indent="-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ca-ES" dirty="0" smtClean="0">
                <a:solidFill>
                  <a:srgbClr val="0070C0"/>
                </a:solidFill>
              </a:rPr>
              <a:t>Lectura taxes han de posar-se d’acord per veure quan llegiran e informen a SIAE</a:t>
            </a:r>
          </a:p>
          <a:p>
            <a:pPr lvl="0" indent="-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dirty="0">
              <a:solidFill>
                <a:srgbClr val="0070C0"/>
              </a:solidFill>
            </a:endParaRPr>
          </a:p>
        </p:txBody>
      </p:sp>
      <p:pic>
        <p:nvPicPr>
          <p:cNvPr id="100" name="Shape 100" descr="Universitat Politècnica de Catalunya. BarcelonaTech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486" y="282884"/>
            <a:ext cx="2732603" cy="40517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26749" y="5610886"/>
            <a:ext cx="11298724" cy="769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30"/>
              <a:buFont typeface="Calibri"/>
              <a:buNone/>
            </a:pPr>
            <a:endParaRPr sz="2730" b="0" i="0" u="sng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Shape 102"/>
          <p:cNvCxnSpPr/>
          <p:nvPr/>
        </p:nvCxnSpPr>
        <p:spPr>
          <a:xfrm>
            <a:off x="289711" y="6129192"/>
            <a:ext cx="10918479" cy="452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" name="Shape 103"/>
          <p:cNvSpPr txBox="1"/>
          <p:nvPr/>
        </p:nvSpPr>
        <p:spPr>
          <a:xfrm>
            <a:off x="0" y="6353267"/>
            <a:ext cx="11117655" cy="29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560"/>
              <a:buFont typeface="Calibri"/>
              <a:buNone/>
            </a:pPr>
            <a:r>
              <a:rPr lang="ca-ES" sz="1560" b="0" i="0" u="sng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ca-ES" sz="1560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/30</a:t>
            </a:r>
            <a:endParaRPr sz="1560" b="0" i="0" u="sng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46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466486" y="282882"/>
            <a:ext cx="11409913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520"/>
              <a:buFont typeface="Calibri"/>
              <a:buNone/>
            </a:pPr>
            <a:r>
              <a:rPr lang="ca-ES" sz="2520" b="0" i="0" u="sng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		        			</a:t>
            </a:r>
            <a:r>
              <a:rPr lang="ca-ES" sz="2520" b="0" i="0" u="sng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ca-ES" sz="2520" b="0" i="0" u="sng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ca-ES" sz="2520" b="0" i="0" u="sng" strike="noStrike" cap="none" dirty="0" smtClean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Proposta</a:t>
            </a:r>
            <a:endParaRPr sz="2400" b="1" i="0" strike="noStrike" cap="none" dirty="0">
              <a:solidFill>
                <a:srgbClr val="2E75B5"/>
              </a:solidFill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534154" y="1032103"/>
            <a:ext cx="10511073" cy="5142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 smtClean="0">
                <a:solidFill>
                  <a:srgbClr val="0070C0"/>
                </a:solidFill>
              </a:rPr>
              <a:t>1. Demanar </a:t>
            </a:r>
            <a:r>
              <a:rPr lang="ca-ES" dirty="0">
                <a:solidFill>
                  <a:srgbClr val="0070C0"/>
                </a:solidFill>
              </a:rPr>
              <a:t>als caps de secció el PDI susceptible de ser assignat als  </a:t>
            </a:r>
            <a:r>
              <a:rPr lang="ca-ES" dirty="0" smtClean="0">
                <a:solidFill>
                  <a:srgbClr val="0070C0"/>
                </a:solidFill>
              </a:rPr>
              <a:t>   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 smtClean="0">
                <a:solidFill>
                  <a:srgbClr val="0070C0"/>
                </a:solidFill>
              </a:rPr>
              <a:t>     tribunals</a:t>
            </a:r>
            <a:endParaRPr lang="ca-ES" dirty="0">
              <a:solidFill>
                <a:srgbClr val="0070C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 smtClean="0">
                <a:solidFill>
                  <a:srgbClr val="2E75B5"/>
                </a:solidFill>
              </a:rPr>
              <a:t>2. </a:t>
            </a:r>
            <a:r>
              <a:rPr lang="ca-ES" dirty="0" smtClean="0">
                <a:solidFill>
                  <a:schemeClr val="accent6"/>
                </a:solidFill>
              </a:rPr>
              <a:t>Comissió </a:t>
            </a:r>
            <a:r>
              <a:rPr lang="ca-ES" dirty="0">
                <a:solidFill>
                  <a:schemeClr val="accent6"/>
                </a:solidFill>
              </a:rPr>
              <a:t>de </a:t>
            </a:r>
            <a:r>
              <a:rPr lang="ca-ES" dirty="0" smtClean="0">
                <a:solidFill>
                  <a:schemeClr val="accent6"/>
                </a:solidFill>
              </a:rPr>
              <a:t>titulació/Coordinador titulació/Cap secció del dept. </a:t>
            </a:r>
            <a:r>
              <a:rPr lang="ca-ES" dirty="0" smtClean="0">
                <a:solidFill>
                  <a:srgbClr val="2E75B5"/>
                </a:solidFill>
              </a:rPr>
              <a:t>al que </a:t>
            </a:r>
            <a:r>
              <a:rPr lang="ca-ES" dirty="0" smtClean="0">
                <a:solidFill>
                  <a:srgbClr val="2E75B5"/>
                </a:solidFill>
              </a:rPr>
              <a:t>pertany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 </a:t>
            </a:r>
            <a:r>
              <a:rPr lang="ca-ES" dirty="0" smtClean="0">
                <a:solidFill>
                  <a:srgbClr val="2E75B5"/>
                </a:solidFill>
              </a:rPr>
              <a:t>    el </a:t>
            </a:r>
            <a:r>
              <a:rPr lang="ca-ES" dirty="0" smtClean="0">
                <a:solidFill>
                  <a:srgbClr val="2E75B5"/>
                </a:solidFill>
              </a:rPr>
              <a:t>director del TFG/TGM defineix X tribunals comuns i assigna a TFG/TFM. </a:t>
            </a:r>
            <a:endParaRPr lang="ca-ES" dirty="0">
              <a:solidFill>
                <a:srgbClr val="2E75B5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	</a:t>
            </a:r>
            <a:r>
              <a:rPr lang="ca-ES" dirty="0" smtClean="0">
                <a:solidFill>
                  <a:srgbClr val="2E75B5"/>
                </a:solidFill>
              </a:rPr>
              <a:t>Des de </a:t>
            </a:r>
            <a:r>
              <a:rPr lang="ca-ES" dirty="0">
                <a:solidFill>
                  <a:srgbClr val="2E75B5"/>
                </a:solidFill>
              </a:rPr>
              <a:t>la USD passem informació: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		</a:t>
            </a:r>
            <a:r>
              <a:rPr lang="ca-ES" dirty="0" smtClean="0">
                <a:solidFill>
                  <a:srgbClr val="2E75B5"/>
                </a:solidFill>
              </a:rPr>
              <a:t>- llistat de PDI susceptible de ser assignat a tribunals</a:t>
            </a:r>
            <a:endParaRPr lang="ca-ES" dirty="0">
              <a:solidFill>
                <a:srgbClr val="2E75B5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		</a:t>
            </a:r>
            <a:r>
              <a:rPr lang="ca-ES" dirty="0" smtClean="0">
                <a:solidFill>
                  <a:srgbClr val="2E75B5"/>
                </a:solidFill>
              </a:rPr>
              <a:t>- llistat </a:t>
            </a:r>
            <a:r>
              <a:rPr lang="ca-ES" dirty="0">
                <a:solidFill>
                  <a:srgbClr val="2E75B5"/>
                </a:solidFill>
              </a:rPr>
              <a:t>de TFG /TFM matriculats amb títol i Director i </a:t>
            </a:r>
            <a:endParaRPr lang="ca-ES" dirty="0" smtClean="0">
              <a:solidFill>
                <a:srgbClr val="2E75B5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 </a:t>
            </a:r>
            <a:r>
              <a:rPr lang="ca-ES" dirty="0">
                <a:solidFill>
                  <a:srgbClr val="2E75B5"/>
                </a:solidFill>
              </a:rPr>
              <a:t>		   departament del director</a:t>
            </a:r>
            <a:r>
              <a:rPr lang="ca-ES" dirty="0" smtClean="0">
                <a:solidFill>
                  <a:srgbClr val="2E75B5"/>
                </a:solidFill>
              </a:rPr>
              <a:t>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 smtClean="0">
                <a:solidFill>
                  <a:srgbClr val="2E75B5"/>
                </a:solidFill>
              </a:rPr>
              <a:t>3. Cap d’estudis defineix tribunals per als projectes </a:t>
            </a:r>
            <a:r>
              <a:rPr lang="ca-ES" dirty="0" err="1" smtClean="0">
                <a:solidFill>
                  <a:srgbClr val="2E75B5"/>
                </a:solidFill>
              </a:rPr>
              <a:t>multidisciplinars</a:t>
            </a:r>
            <a:r>
              <a:rPr lang="ca-ES" dirty="0" smtClean="0">
                <a:solidFill>
                  <a:srgbClr val="2E75B5"/>
                </a:solidFill>
              </a:rPr>
              <a:t> i per </a:t>
            </a:r>
            <a:r>
              <a:rPr lang="ca-ES" dirty="0" smtClean="0">
                <a:solidFill>
                  <a:srgbClr val="2E75B5"/>
                </a:solidFill>
              </a:rPr>
              <a:t>als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 </a:t>
            </a:r>
            <a:r>
              <a:rPr lang="ca-ES" dirty="0" smtClean="0">
                <a:solidFill>
                  <a:srgbClr val="2E75B5"/>
                </a:solidFill>
              </a:rPr>
              <a:t>   </a:t>
            </a:r>
            <a:r>
              <a:rPr lang="ca-ES" dirty="0" smtClean="0">
                <a:solidFill>
                  <a:srgbClr val="2E75B5"/>
                </a:solidFill>
              </a:rPr>
              <a:t> </a:t>
            </a:r>
            <a:r>
              <a:rPr lang="ca-ES" dirty="0" smtClean="0">
                <a:solidFill>
                  <a:srgbClr val="2E75B5"/>
                </a:solidFill>
              </a:rPr>
              <a:t>transversals (accessibilitat i sostenibilitat).</a:t>
            </a:r>
            <a:endParaRPr lang="ca-ES" dirty="0">
              <a:solidFill>
                <a:srgbClr val="2E75B5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4</a:t>
            </a:r>
            <a:r>
              <a:rPr lang="ca-ES" dirty="0" smtClean="0">
                <a:solidFill>
                  <a:srgbClr val="2E75B5"/>
                </a:solidFill>
              </a:rPr>
              <a:t>. </a:t>
            </a:r>
            <a:r>
              <a:rPr lang="ca-ES" dirty="0">
                <a:solidFill>
                  <a:srgbClr val="2E75B5"/>
                </a:solidFill>
              </a:rPr>
              <a:t>USD assigna dia i hora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ca-ES" dirty="0">
                <a:solidFill>
                  <a:srgbClr val="2E75B5"/>
                </a:solidFill>
              </a:rPr>
              <a:t>5</a:t>
            </a:r>
            <a:r>
              <a:rPr lang="ca-ES" dirty="0" smtClean="0">
                <a:solidFill>
                  <a:srgbClr val="2E75B5"/>
                </a:solidFill>
              </a:rPr>
              <a:t>. </a:t>
            </a:r>
            <a:r>
              <a:rPr lang="ca-ES" dirty="0">
                <a:solidFill>
                  <a:srgbClr val="2E75B5"/>
                </a:solidFill>
              </a:rPr>
              <a:t>Si un membre no pot es canvia dia/hora o es </a:t>
            </a:r>
            <a:r>
              <a:rPr lang="ca-ES" dirty="0" smtClean="0">
                <a:solidFill>
                  <a:srgbClr val="2E75B5"/>
                </a:solidFill>
              </a:rPr>
              <a:t>canvia </a:t>
            </a:r>
            <a:r>
              <a:rPr lang="ca-ES" dirty="0">
                <a:solidFill>
                  <a:srgbClr val="2E75B5"/>
                </a:solidFill>
              </a:rPr>
              <a:t>membre</a:t>
            </a:r>
            <a:endParaRPr dirty="0">
              <a:solidFill>
                <a:srgbClr val="2E75B5"/>
              </a:solidFill>
            </a:endParaRPr>
          </a:p>
          <a:p>
            <a:pPr marL="342900" marR="0" lvl="0" indent="-1905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dirty="0">
              <a:solidFill>
                <a:srgbClr val="0070C0"/>
              </a:solidFill>
            </a:endParaRPr>
          </a:p>
        </p:txBody>
      </p:sp>
      <p:pic>
        <p:nvPicPr>
          <p:cNvPr id="100" name="Shape 100" descr="Universitat Politècnica de Catalunya. BarcelonaTech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486" y="282884"/>
            <a:ext cx="2732603" cy="40517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26749" y="5610886"/>
            <a:ext cx="11298724" cy="769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30"/>
              <a:buFont typeface="Calibri"/>
              <a:buNone/>
            </a:pPr>
            <a:endParaRPr sz="2730" b="0" i="0" u="sng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2" name="Shape 102"/>
          <p:cNvCxnSpPr/>
          <p:nvPr/>
        </p:nvCxnSpPr>
        <p:spPr>
          <a:xfrm>
            <a:off x="289711" y="6129192"/>
            <a:ext cx="10918479" cy="4526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" name="Shape 103"/>
          <p:cNvSpPr txBox="1"/>
          <p:nvPr/>
        </p:nvSpPr>
        <p:spPr>
          <a:xfrm>
            <a:off x="0" y="6353267"/>
            <a:ext cx="11117655" cy="291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560"/>
              <a:buFont typeface="Calibri"/>
              <a:buNone/>
            </a:pPr>
            <a:r>
              <a:rPr lang="ca-ES" sz="1560" b="0" i="0" u="sng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ca-ES" sz="1560" u="sng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/30</a:t>
            </a:r>
            <a:endParaRPr sz="1560" b="0" i="0" u="sng" strike="noStrike" cap="non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86</Words>
  <Application>Microsoft Office PowerPoint</Application>
  <PresentationFormat>Pantalla panoràmica</PresentationFormat>
  <Paragraphs>29</Paragraphs>
  <Slides>4</Slides>
  <Notes>4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l'Office</vt:lpstr>
      <vt:lpstr>Presentació del PowerPoint</vt:lpstr>
      <vt:lpstr>Presentació del PowerPoint</vt:lpstr>
      <vt:lpstr>                 Millores de gestió</vt:lpstr>
      <vt:lpstr>                  Proposta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cp:lastModifiedBy>UPC</cp:lastModifiedBy>
  <cp:revision>8</cp:revision>
  <dcterms:modified xsi:type="dcterms:W3CDTF">2018-05-16T10:04:52Z</dcterms:modified>
</cp:coreProperties>
</file>